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02" r:id="rId3"/>
    <p:sldId id="305" r:id="rId4"/>
    <p:sldId id="304" r:id="rId5"/>
    <p:sldId id="303" r:id="rId6"/>
    <p:sldId id="257" r:id="rId7"/>
    <p:sldId id="258" r:id="rId8"/>
    <p:sldId id="259" r:id="rId9"/>
    <p:sldId id="295" r:id="rId10"/>
    <p:sldId id="260" r:id="rId11"/>
    <p:sldId id="261" r:id="rId12"/>
    <p:sldId id="262" r:id="rId13"/>
    <p:sldId id="264" r:id="rId14"/>
    <p:sldId id="265" r:id="rId15"/>
    <p:sldId id="266" r:id="rId16"/>
    <p:sldId id="268" r:id="rId17"/>
    <p:sldId id="29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96" r:id="rId26"/>
    <p:sldId id="297" r:id="rId27"/>
    <p:sldId id="298" r:id="rId28"/>
    <p:sldId id="278" r:id="rId29"/>
    <p:sldId id="279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FD058-3F8F-F149-960D-C5FED297C9AC}" v="2" dt="2023-09-21T11:01:32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1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2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181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433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7896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09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14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9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3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0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2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8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7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0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6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iscussions/getting-started/35235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essential-math-for/9781098102920/" TargetMode="External"/><Relationship Id="rId2" Type="http://schemas.openxmlformats.org/officeDocument/2006/relationships/hyperlink" Target="https://learning.oreilly.com/library/view/applied-calculus-5th/9781118174920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1: Calculus in Data Science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Rabail</a:t>
            </a:r>
            <a:r>
              <a:rPr lang="en-US" dirty="0"/>
              <a:t> Tahir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51C9-037E-7B65-B770-0E6F7FD0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6F3A4-245A-C3EC-6968-DB5465249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1961"/>
            <a:ext cx="8596668" cy="3808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Ordering parentheses, exponents, multiplication, division, addition, and subtraction.</a:t>
            </a:r>
          </a:p>
          <a:p>
            <a:r>
              <a:rPr lang="en-US" dirty="0"/>
              <a:t>For example consider this expression: </a:t>
            </a:r>
          </a:p>
          <a:p>
            <a:pPr marL="0" indent="0">
              <a:buNone/>
            </a:pPr>
            <a:r>
              <a:rPr lang="en-US" dirty="0"/>
              <a:t>         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A2CC9C-FCF4-C45C-5E63-2B635CCC0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3" t="5166" r="36826"/>
          <a:stretch/>
        </p:blipFill>
        <p:spPr>
          <a:xfrm>
            <a:off x="3901439" y="3200400"/>
            <a:ext cx="3916681" cy="17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3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E6AA-BBCA-2421-3F11-8E89426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 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034DF4F-E9A7-BF25-BF53-5D673966F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705" y="1754189"/>
            <a:ext cx="6862841" cy="3880773"/>
          </a:xfrm>
        </p:spPr>
      </p:pic>
    </p:spTree>
    <p:extLst>
      <p:ext uri="{BB962C8B-B14F-4D97-AF65-F5344CB8AC3E}">
        <p14:creationId xmlns:p14="http://schemas.microsoft.com/office/powerpoint/2010/main" val="274541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77B1-D7E6-FFF5-B045-B2D7B48F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 </a:t>
            </a:r>
            <a:r>
              <a:rPr lang="en-US" dirty="0" err="1"/>
              <a:t>contd</a:t>
            </a:r>
            <a:r>
              <a:rPr lang="en-US" dirty="0"/>
              <a:t> 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A214CA-275C-68A0-55B7-2A9502E60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815907"/>
            <a:ext cx="8596668" cy="2570138"/>
          </a:xfrm>
        </p:spPr>
      </p:pic>
    </p:spTree>
    <p:extLst>
      <p:ext uri="{BB962C8B-B14F-4D97-AF65-F5344CB8AC3E}">
        <p14:creationId xmlns:p14="http://schemas.microsoft.com/office/powerpoint/2010/main" val="389754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ED76-1CB2-CC7C-54D6-9B56A94C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E77A-60E5-1603-4F47-EB865D3E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Variables are named values/quantities</a:t>
            </a:r>
          </a:p>
          <a:p>
            <a:r>
              <a:rPr lang="en-US" dirty="0"/>
              <a:t>Function is defined as the relationship between 2 or more variables.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6544519-5216-2FD1-6EEE-2183934C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3147773"/>
            <a:ext cx="8120742" cy="16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9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965-EE6C-B73C-D244-F9850F42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 </a:t>
            </a:r>
          </a:p>
        </p:txBody>
      </p:sp>
      <p:pic>
        <p:nvPicPr>
          <p:cNvPr id="4" name="Picture 4" descr="Table, Teams&#10;&#10;Description automatically generated">
            <a:extLst>
              <a:ext uri="{FF2B5EF4-FFF2-40B4-BE49-F238E27FC236}">
                <a16:creationId xmlns:a16="http://schemas.microsoft.com/office/drawing/2014/main" id="{4A6B1818-F4B1-78A3-86A4-7FF2CE47A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246" y="1318761"/>
            <a:ext cx="4905471" cy="4591973"/>
          </a:xfrm>
        </p:spPr>
      </p:pic>
    </p:spTree>
    <p:extLst>
      <p:ext uri="{BB962C8B-B14F-4D97-AF65-F5344CB8AC3E}">
        <p14:creationId xmlns:p14="http://schemas.microsoft.com/office/powerpoint/2010/main" val="171572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5973-3402-1E64-435F-E2B45E95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Functions used for in Data Science?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EA95C-5F54-4B44-B695-4779EE282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Functions are useful because they model a predictable relationship between variables, such as how many fires </a:t>
            </a:r>
            <a:r>
              <a:rPr lang="en-US" i="1" dirty="0">
                <a:ea typeface="+mn-lt"/>
                <a:cs typeface="+mn-lt"/>
              </a:rPr>
              <a:t>y</a:t>
            </a:r>
            <a:r>
              <a:rPr lang="en-US" dirty="0">
                <a:ea typeface="+mn-lt"/>
                <a:cs typeface="+mn-lt"/>
              </a:rPr>
              <a:t> can we expect at </a:t>
            </a:r>
            <a:r>
              <a:rPr lang="en-US" i="1" dirty="0">
                <a:ea typeface="+mn-lt"/>
                <a:cs typeface="+mn-lt"/>
              </a:rPr>
              <a:t>x</a:t>
            </a:r>
            <a:r>
              <a:rPr lang="en-US" dirty="0">
                <a:ea typeface="+mn-lt"/>
                <a:cs typeface="+mn-lt"/>
              </a:rPr>
              <a:t> temperature.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6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1733-4799-90BC-A50D-3F7D80BA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6D45-3E35-225F-DAB1-4124DFD4F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Visualizing the function means to </a:t>
            </a:r>
            <a:r>
              <a:rPr lang="en-US" dirty="0">
                <a:ea typeface="+mn-lt"/>
                <a:cs typeface="+mn-lt"/>
              </a:rPr>
              <a:t>plot on a two-dimensional plane with two number lines (one for each variable) it is known as a </a:t>
            </a:r>
            <a:r>
              <a:rPr lang="en-US" i="1" dirty="0">
                <a:ea typeface="+mn-lt"/>
                <a:cs typeface="+mn-lt"/>
              </a:rPr>
              <a:t>Cartesian plane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i="1" dirty="0">
                <a:ea typeface="+mn-lt"/>
                <a:cs typeface="+mn-lt"/>
              </a:rPr>
              <a:t>x-y plane</a:t>
            </a:r>
            <a:r>
              <a:rPr lang="en-US" dirty="0">
                <a:ea typeface="+mn-lt"/>
                <a:cs typeface="+mn-lt"/>
              </a:rPr>
              <a:t>, or </a:t>
            </a:r>
            <a:r>
              <a:rPr lang="en-US" i="1" dirty="0">
                <a:ea typeface="+mn-lt"/>
                <a:cs typeface="+mn-lt"/>
              </a:rPr>
              <a:t>coordinate plane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FA9511C-78DF-0C55-A40C-3BE4F5F7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43" y="3139995"/>
            <a:ext cx="4049485" cy="34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9F05-ED88-6C7A-FF73-DA711183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FB31-0035-4D80-4276-DF2708E06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summation is expressed as a sigma </a:t>
            </a:r>
            <a:r>
              <a:rPr lang="el-GR" dirty="0"/>
              <a:t>Σ</a:t>
            </a:r>
            <a:r>
              <a:rPr lang="en-GB" dirty="0"/>
              <a:t> </a:t>
            </a:r>
            <a:r>
              <a:rPr lang="en-US" dirty="0"/>
              <a:t>and adds elements together.</a:t>
            </a:r>
          </a:p>
          <a:p>
            <a:r>
              <a:rPr lang="en-US" dirty="0"/>
              <a:t>For example: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B14333C-1085-1D63-3109-A95401A8B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3041649"/>
            <a:ext cx="5878830" cy="971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E3DF4-54E0-E6B7-27CC-7439DA238B73}"/>
              </a:ext>
            </a:extLst>
          </p:cNvPr>
          <p:cNvSpPr txBox="1"/>
          <p:nvPr/>
        </p:nvSpPr>
        <p:spPr>
          <a:xfrm>
            <a:off x="1539240" y="4358640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code for summation: 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4F37A10-6FBB-D660-C94E-5008F778D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85" y="4894548"/>
            <a:ext cx="6007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4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63555-A327-8779-B23B-C1453A87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A73C-323C-EA52-152A-AB762FB48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ea typeface="+mn-lt"/>
                <a:cs typeface="+mn-lt"/>
              </a:rPr>
              <a:t>Exponents</a:t>
            </a:r>
            <a:r>
              <a:rPr lang="en-US" dirty="0">
                <a:ea typeface="+mn-lt"/>
                <a:cs typeface="+mn-lt"/>
              </a:rPr>
              <a:t> multiply a number by itself a specified number of times.</a:t>
            </a:r>
          </a:p>
          <a:p>
            <a:r>
              <a:rPr lang="en-US" dirty="0">
                <a:ea typeface="+mn-lt"/>
                <a:cs typeface="+mn-lt"/>
              </a:rPr>
              <a:t>The </a:t>
            </a:r>
            <a:r>
              <a:rPr lang="en-US" i="1" dirty="0">
                <a:ea typeface="+mn-lt"/>
                <a:cs typeface="+mn-lt"/>
              </a:rPr>
              <a:t>base</a:t>
            </a:r>
            <a:r>
              <a:rPr lang="en-US" dirty="0">
                <a:ea typeface="+mn-lt"/>
                <a:cs typeface="+mn-lt"/>
              </a:rPr>
              <a:t> is the variable or value we are exponentiating, and the </a:t>
            </a:r>
            <a:r>
              <a:rPr lang="en-US" i="1" dirty="0">
                <a:ea typeface="+mn-lt"/>
                <a:cs typeface="+mn-lt"/>
              </a:rPr>
              <a:t>exponent</a:t>
            </a:r>
            <a:r>
              <a:rPr lang="en-US" dirty="0">
                <a:ea typeface="+mn-lt"/>
                <a:cs typeface="+mn-lt"/>
              </a:rPr>
              <a:t> is the number of times we multiply the base value. For the expression 23, 2 is the base and 3 is the exponent.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24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EB39-6EF5-F74D-2664-48F67A53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Exponent 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0A4BD40-F87A-638A-B308-B39A0CADA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329" y="1217161"/>
            <a:ext cx="4857993" cy="4824201"/>
          </a:xfrm>
        </p:spPr>
      </p:pic>
    </p:spTree>
    <p:extLst>
      <p:ext uri="{BB962C8B-B14F-4D97-AF65-F5344CB8AC3E}">
        <p14:creationId xmlns:p14="http://schemas.microsoft.com/office/powerpoint/2010/main" val="181072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BC4C-A11C-D839-5CD9-E72E92A8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D0A77BA-9A56-F25F-B908-C15BF8562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18" y="409551"/>
            <a:ext cx="5610099" cy="60388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7C7AA-E1B2-26DB-0303-2C96AAF63A1B}"/>
              </a:ext>
            </a:extLst>
          </p:cNvPr>
          <p:cNvSpPr txBox="1"/>
          <p:nvPr/>
        </p:nvSpPr>
        <p:spPr>
          <a:xfrm>
            <a:off x="8252460" y="3337560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https://www.kaggle.com/discussions/getting-started/352351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4B19-2D79-BDC4-1E5A-90AB5242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Logarithms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2B679-36CF-0BF8-8994-C745A5EE8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 </a:t>
            </a:r>
            <a:r>
              <a:rPr lang="en-US" i="1" dirty="0">
                <a:ea typeface="+mn-lt"/>
                <a:cs typeface="+mn-lt"/>
              </a:rPr>
              <a:t>logarithm</a:t>
            </a:r>
            <a:r>
              <a:rPr lang="en-US" dirty="0">
                <a:ea typeface="+mn-lt"/>
                <a:cs typeface="+mn-lt"/>
              </a:rPr>
              <a:t> is a math function that finds a power for a specific number and base. 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EC736395-8EC5-682F-6261-5C560F790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2590568"/>
            <a:ext cx="6117770" cy="40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3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3982-DBE7-0FCE-D97C-7BBC5D1E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for exponents and logarithms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05633EE-F9CA-FB05-ED37-E33DCAD1B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991" y="2160589"/>
            <a:ext cx="7125354" cy="3880773"/>
          </a:xfrm>
        </p:spPr>
      </p:pic>
    </p:spTree>
    <p:extLst>
      <p:ext uri="{BB962C8B-B14F-4D97-AF65-F5344CB8AC3E}">
        <p14:creationId xmlns:p14="http://schemas.microsoft.com/office/powerpoint/2010/main" val="17509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3E39-7862-B868-5DD3-E4C335B1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Euler's number and natural logarithms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D751-64F8-8BBD-8716-B3045464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Euler's number is a special number just like pie and has a value of 2.71828</a:t>
            </a:r>
          </a:p>
          <a:p>
            <a:r>
              <a:rPr lang="en-US" dirty="0">
                <a:ea typeface="+mn-lt"/>
                <a:cs typeface="+mn-lt"/>
              </a:rPr>
              <a:t>A property of Euler’s number is its exponential function is a derivative to itself, which is convenient for exponential and logarithmic functions. </a:t>
            </a:r>
          </a:p>
          <a:p>
            <a:r>
              <a:rPr lang="en-US" dirty="0">
                <a:ea typeface="+mn-lt"/>
                <a:cs typeface="+mn-lt"/>
              </a:rPr>
              <a:t>When we use e as our base for a logarithm, we call it a </a:t>
            </a:r>
            <a:r>
              <a:rPr lang="en-US" i="1" dirty="0">
                <a:ea typeface="+mn-lt"/>
                <a:cs typeface="+mn-lt"/>
              </a:rPr>
              <a:t>natural logarithm</a:t>
            </a:r>
            <a:r>
              <a:rPr lang="en-US" dirty="0">
                <a:ea typeface="+mn-lt"/>
                <a:cs typeface="+mn-lt"/>
              </a:rPr>
              <a:t>. Depending on the platform, we may use ln() instead of log() to specify a natural logarithm. So rather than express a natural logarithm expressed as loge10 to find the power raised on e to get 10, we would shorthand it as ln(10).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37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4762-FC9B-A759-6B49-B77B281D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8DDC-2BCB-C242-E9A1-B75E13F23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"Limits in </a:t>
            </a:r>
            <a:r>
              <a:rPr lang="en-US" dirty="0" err="1">
                <a:ea typeface="+mn-lt"/>
                <a:cs typeface="+mn-lt"/>
              </a:rPr>
              <a:t>maths</a:t>
            </a:r>
            <a:r>
              <a:rPr lang="en-US" dirty="0">
                <a:ea typeface="+mn-lt"/>
                <a:cs typeface="+mn-lt"/>
              </a:rPr>
              <a:t> are defined as the values that a function approaches the output for the given input values"</a:t>
            </a:r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1D1AA0F-ADCD-818A-59E4-2CB5CF81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312622"/>
            <a:ext cx="5734861" cy="46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73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10EC-E2F7-1411-61D1-559D34EA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 of Limits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F4AF74-84C9-422B-6247-67DFE1CD5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2" t="1894" r="11445" b="7480"/>
          <a:stretch/>
        </p:blipFill>
        <p:spPr>
          <a:xfrm>
            <a:off x="2026920" y="1386840"/>
            <a:ext cx="5273040" cy="5105437"/>
          </a:xfrm>
        </p:spPr>
      </p:pic>
    </p:spTree>
    <p:extLst>
      <p:ext uri="{BB962C8B-B14F-4D97-AF65-F5344CB8AC3E}">
        <p14:creationId xmlns:p14="http://schemas.microsoft.com/office/powerpoint/2010/main" val="363302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EF92-0680-7BB8-6578-4B5BC438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L’Hopital’s</a:t>
            </a:r>
            <a:r>
              <a:rPr lang="en-US" dirty="0"/>
              <a:t> Rule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C060F3E-1649-0FF6-D99B-EB8C0C64C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03" y="2274480"/>
            <a:ext cx="8596312" cy="1733412"/>
          </a:xfrm>
        </p:spPr>
      </p:pic>
    </p:spTree>
    <p:extLst>
      <p:ext uri="{BB962C8B-B14F-4D97-AF65-F5344CB8AC3E}">
        <p14:creationId xmlns:p14="http://schemas.microsoft.com/office/powerpoint/2010/main" val="1954085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38D5-A1A2-1361-B606-F744D08B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A3F43E-EDDE-7E8A-1DB2-52AE4924B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4" y="1270000"/>
            <a:ext cx="7294290" cy="3881437"/>
          </a:xfrm>
        </p:spPr>
      </p:pic>
    </p:spTree>
    <p:extLst>
      <p:ext uri="{BB962C8B-B14F-4D97-AF65-F5344CB8AC3E}">
        <p14:creationId xmlns:p14="http://schemas.microsoft.com/office/powerpoint/2010/main" val="360128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A686-3943-5D04-CDBE-07C06338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24EF0E3-9814-67A7-1F87-AD8A825A0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1220477"/>
            <a:ext cx="5745480" cy="5233823"/>
          </a:xfrm>
        </p:spPr>
      </p:pic>
    </p:spTree>
    <p:extLst>
      <p:ext uri="{BB962C8B-B14F-4D97-AF65-F5344CB8AC3E}">
        <p14:creationId xmlns:p14="http://schemas.microsoft.com/office/powerpoint/2010/main" val="95057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D6CB-BF4C-65B9-C3AD-07B51B7A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Derivatives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7199-A36E-5A91-164D-5EF0B7C72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"A </a:t>
            </a:r>
            <a:r>
              <a:rPr lang="en-US" i="1" dirty="0">
                <a:ea typeface="+mn-lt"/>
                <a:cs typeface="+mn-lt"/>
              </a:rPr>
              <a:t>derivative</a:t>
            </a:r>
            <a:r>
              <a:rPr lang="en-US" dirty="0">
                <a:ea typeface="+mn-lt"/>
                <a:cs typeface="+mn-lt"/>
              </a:rPr>
              <a:t> tells the slope of a function, and it is useful to measure the rate of change at any point in a function."</a:t>
            </a:r>
          </a:p>
          <a:p>
            <a:r>
              <a:rPr lang="en-US" dirty="0"/>
              <a:t>Derivatives are used in machine learning and various mathematical algorithms. </a:t>
            </a:r>
          </a:p>
          <a:p>
            <a:r>
              <a:rPr lang="en-US"/>
              <a:t>A tangent is a line which touches a given function on any given point and tells us about the slope of a function on that particular point. </a:t>
            </a:r>
            <a:endParaRPr lang="en-US" dirty="0"/>
          </a:p>
          <a:p>
            <a:r>
              <a:rPr lang="en-US" dirty="0"/>
              <a:t>We use this concept to cut the function into small pieces to study how it changes.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41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765D-120A-13F3-ECAF-0778B4FCB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Calculating Slope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4211198-9236-F4EE-4138-1E908914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Consider this graph for the function f(x)= x^2 </a:t>
            </a:r>
          </a:p>
          <a:p>
            <a:r>
              <a:rPr lang="en-US" dirty="0"/>
              <a:t>To calculate the slope m at the point of intersection</a:t>
            </a:r>
          </a:p>
          <a:p>
            <a:pPr marL="0" indent="0">
              <a:buNone/>
            </a:pPr>
            <a:r>
              <a:rPr lang="en-US" dirty="0"/>
              <a:t>  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69F4BCF-C472-96AB-7020-AAD6D7E5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950" y="1156757"/>
            <a:ext cx="6329946" cy="5114011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C9DD0636-271C-45ED-9F00-8126D381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1" y="3500449"/>
            <a:ext cx="5435599" cy="201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8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2C56-06DC-C9DE-8A9B-E7C37C00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Process </a:t>
            </a:r>
          </a:p>
        </p:txBody>
      </p:sp>
      <p:pic>
        <p:nvPicPr>
          <p:cNvPr id="5" name="Content Placeholder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E012D24E-7FDA-1192-5F25-2F49C3F1E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0" y="1524000"/>
            <a:ext cx="8547212" cy="4373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AD81B-29C7-B550-FB52-A63BE7FAEBFE}"/>
              </a:ext>
            </a:extLst>
          </p:cNvPr>
          <p:cNvSpPr txBox="1"/>
          <p:nvPr/>
        </p:nvSpPr>
        <p:spPr>
          <a:xfrm>
            <a:off x="6065520" y="5897880"/>
            <a:ext cx="3283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Doing Data Science </a:t>
            </a:r>
          </a:p>
          <a:p>
            <a:r>
              <a:rPr lang="en-US" dirty="0"/>
              <a:t>Rachel Schutt &amp; Cathy O’Neil </a:t>
            </a:r>
          </a:p>
        </p:txBody>
      </p:sp>
    </p:spTree>
    <p:extLst>
      <p:ext uri="{BB962C8B-B14F-4D97-AF65-F5344CB8AC3E}">
        <p14:creationId xmlns:p14="http://schemas.microsoft.com/office/powerpoint/2010/main" val="2770495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FCF1-1645-508D-2FCA-829B83C2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432556A-611C-0454-F0A3-6D3AFAD7E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241" y="1318760"/>
            <a:ext cx="8125368" cy="3880773"/>
          </a:xfrm>
        </p:spPr>
      </p:pic>
    </p:spTree>
    <p:extLst>
      <p:ext uri="{BB962C8B-B14F-4D97-AF65-F5344CB8AC3E}">
        <p14:creationId xmlns:p14="http://schemas.microsoft.com/office/powerpoint/2010/main" val="171156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B741-1214-854B-B9C6-56B21C2B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C5DEA7-49D6-396F-2AAE-A79DF846C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801" y="433389"/>
            <a:ext cx="4507734" cy="6275630"/>
          </a:xfrm>
        </p:spPr>
      </p:pic>
    </p:spTree>
    <p:extLst>
      <p:ext uri="{BB962C8B-B14F-4D97-AF65-F5344CB8AC3E}">
        <p14:creationId xmlns:p14="http://schemas.microsoft.com/office/powerpoint/2010/main" val="290828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80C3-2984-BCBD-C0A5-D5B79B7A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BE38-C027-5EEB-2B65-7DEE663C4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20" y="1492932"/>
            <a:ext cx="8712782" cy="4548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Partial Derivatives deal with functions that have multiple input variables. </a:t>
            </a:r>
          </a:p>
          <a:p>
            <a:r>
              <a:rPr lang="en-US" dirty="0">
                <a:ea typeface="+mn-lt"/>
                <a:cs typeface="+mn-lt"/>
              </a:rPr>
              <a:t>Rather than finding the slope on a one-dimensional function, we have slopes with respect to multiple variables in several directions</a:t>
            </a:r>
          </a:p>
          <a:p>
            <a:r>
              <a:rPr lang="en-US" dirty="0"/>
              <a:t>And for each variable derivative, we assume that the others are being held constant. </a:t>
            </a:r>
          </a:p>
          <a:p>
            <a:r>
              <a:rPr lang="en-US" dirty="0"/>
              <a:t>Let's look at a 3D graph of the function 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6CD8A81-D436-F4E1-B463-E25052E99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-404" r="1619" b="5379"/>
          <a:stretch/>
        </p:blipFill>
        <p:spPr>
          <a:xfrm>
            <a:off x="3291840" y="3767147"/>
            <a:ext cx="5227320" cy="8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75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3C70-13FE-B79F-2344-7DDF9B08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derivatives of x and y </a:t>
            </a:r>
          </a:p>
        </p:txBody>
      </p:sp>
      <p:pic>
        <p:nvPicPr>
          <p:cNvPr id="4" name="Picture 4" descr="A picture containing letter&#10;&#10;Description automatically generated">
            <a:extLst>
              <a:ext uri="{FF2B5EF4-FFF2-40B4-BE49-F238E27FC236}">
                <a16:creationId xmlns:a16="http://schemas.microsoft.com/office/drawing/2014/main" id="{072E7808-91E9-A563-FD57-3A40334BC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468" y="2262651"/>
            <a:ext cx="5486400" cy="3676650"/>
          </a:xfrm>
        </p:spPr>
      </p:pic>
    </p:spTree>
    <p:extLst>
      <p:ext uri="{BB962C8B-B14F-4D97-AF65-F5344CB8AC3E}">
        <p14:creationId xmlns:p14="http://schemas.microsoft.com/office/powerpoint/2010/main" val="1813877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4827-2E05-C1C0-69B6-2BF8D824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36F02550-787F-B615-B49F-05ABF5247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346" y="1217161"/>
            <a:ext cx="5589729" cy="4824201"/>
          </a:xfrm>
        </p:spPr>
      </p:pic>
    </p:spTree>
    <p:extLst>
      <p:ext uri="{BB962C8B-B14F-4D97-AF65-F5344CB8AC3E}">
        <p14:creationId xmlns:p14="http://schemas.microsoft.com/office/powerpoint/2010/main" val="472426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4AD84-7CFB-613E-4544-9D4824FD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873C-1388-061A-11EA-83634348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Chain rule is useful in building neural networks.</a:t>
            </a:r>
          </a:p>
          <a:p>
            <a:r>
              <a:rPr lang="en-US" dirty="0"/>
              <a:t>Suppose you have 2 functions: </a:t>
            </a:r>
          </a:p>
          <a:p>
            <a:pPr marL="0" indent="0">
              <a:buNone/>
            </a:pPr>
            <a:r>
              <a:rPr lang="en-US" dirty="0"/>
              <a:t>   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202096-1F94-B010-9C29-78389A2F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15" y="2859258"/>
            <a:ext cx="5609770" cy="232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37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1DC7-FD64-7F01-73ED-B657DC1A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0076E-6712-EE6A-CF64-D230E742F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49" y="1376818"/>
            <a:ext cx="8886953" cy="4664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Both functions are linked as the y variable is common between them. </a:t>
            </a:r>
          </a:p>
          <a:p>
            <a:pPr marL="0" indent="0">
              <a:buNone/>
            </a:pPr>
            <a:r>
              <a:rPr lang="en-US" dirty="0"/>
              <a:t>We then substitute for y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424E6B8F-13DC-1EA3-A5DD-4ACDEC6F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72" y="2086260"/>
            <a:ext cx="4760686" cy="102359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F515118-65D5-7DE5-38FC-8C8AD98D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3432036"/>
            <a:ext cx="7895770" cy="21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86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8115-B31D-010F-2DAF-B70F2E63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 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3BFEF9-A21B-8EAD-6F6E-92D053B3C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3755"/>
            <a:ext cx="8857925" cy="1830727"/>
          </a:xfrm>
        </p:spPr>
      </p:pic>
    </p:spTree>
    <p:extLst>
      <p:ext uri="{BB962C8B-B14F-4D97-AF65-F5344CB8AC3E}">
        <p14:creationId xmlns:p14="http://schemas.microsoft.com/office/powerpoint/2010/main" val="650894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323-8859-3B3C-A864-9E82AC05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6407-D8AF-ACAF-D012-DCA631309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opposite of derivative is an integral </a:t>
            </a:r>
          </a:p>
          <a:p>
            <a:r>
              <a:rPr lang="en-US" dirty="0"/>
              <a:t>It is used to find the area under the curve for a given range</a:t>
            </a:r>
          </a:p>
          <a:p>
            <a:r>
              <a:rPr lang="en-US" dirty="0"/>
              <a:t>For example, we have function f(x) = 2x and we want to find the area between 0 and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2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22EB-AAA9-E67D-D2E1-58CB4503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138C899-C24B-2A01-AA71-906436BFC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317" y="955903"/>
            <a:ext cx="4658988" cy="4577458"/>
          </a:xfrm>
        </p:spPr>
      </p:pic>
    </p:spTree>
    <p:extLst>
      <p:ext uri="{BB962C8B-B14F-4D97-AF65-F5344CB8AC3E}">
        <p14:creationId xmlns:p14="http://schemas.microsoft.com/office/powerpoint/2010/main" val="224215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AD9F-6AFA-1ED4-C8F1-2372A2CA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A020F-FBAA-60D6-A5D9-9EC66D704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Applied Calculus 5</a:t>
            </a:r>
            <a:r>
              <a:rPr lang="en-GB" baseline="30000" dirty="0"/>
              <a:t>th</a:t>
            </a:r>
            <a:r>
              <a:rPr lang="en-GB" dirty="0"/>
              <a:t> Edition:</a:t>
            </a:r>
          </a:p>
          <a:p>
            <a:r>
              <a:rPr lang="en-GB" u="sng" dirty="0">
                <a:hlinkClick r:id="rId2"/>
              </a:rPr>
              <a:t>https://learning.oreilly.com/library/view/applied-calculus-5th/9781118174920/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pPr marL="0" indent="0">
              <a:buNone/>
            </a:pPr>
            <a:r>
              <a:rPr lang="en-GB" dirty="0"/>
              <a:t>Essential Math for Data Science:</a:t>
            </a:r>
          </a:p>
          <a:p>
            <a:r>
              <a:rPr lang="en-GB" u="sng" dirty="0">
                <a:hlinkClick r:id="rId3"/>
              </a:rPr>
              <a:t>https://learning.oreilly.com/library/view/essential-math-for/9781098102920/</a:t>
            </a:r>
            <a:r>
              <a:rPr lang="en-GB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BF02-13C7-A500-D041-C3F1EB6B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7C17-20E6-F173-A90F-45B5192A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20" y="1391332"/>
            <a:ext cx="8712782" cy="46500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If you recall basic geometry formulas, the area </a:t>
            </a:r>
            <a:r>
              <a:rPr lang="en-US" i="1" dirty="0">
                <a:ea typeface="+mn-lt"/>
                <a:cs typeface="+mn-lt"/>
              </a:rPr>
              <a:t>A</a:t>
            </a:r>
            <a:r>
              <a:rPr lang="en-US" dirty="0">
                <a:ea typeface="+mn-lt"/>
                <a:cs typeface="+mn-lt"/>
              </a:rPr>
              <a:t> for a triangle is 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 where </a:t>
            </a:r>
            <a:r>
              <a:rPr lang="en-US" i="1" dirty="0">
                <a:ea typeface="+mn-lt"/>
                <a:cs typeface="+mn-lt"/>
              </a:rPr>
              <a:t>b</a:t>
            </a:r>
            <a:r>
              <a:rPr lang="en-US" dirty="0">
                <a:ea typeface="+mn-lt"/>
                <a:cs typeface="+mn-lt"/>
              </a:rPr>
              <a:t> is the length of the base and </a:t>
            </a:r>
            <a:r>
              <a:rPr lang="en-US" i="1" dirty="0">
                <a:ea typeface="+mn-lt"/>
                <a:cs typeface="+mn-lt"/>
              </a:rPr>
              <a:t>h</a:t>
            </a:r>
            <a:r>
              <a:rPr lang="en-US" dirty="0">
                <a:ea typeface="+mn-lt"/>
                <a:cs typeface="+mn-lt"/>
              </a:rPr>
              <a:t> is the height. We can visually spot that b=1 and h=2. So plugging into the formula, we get for our area 1.0. 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5F3769A-417E-B2BC-A802-577243C8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2064657"/>
            <a:ext cx="152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03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C083-1C2D-E244-2A62-85D1F519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area between 0 and 1, as shaded in this case? 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A557AC-3F76-239A-69E7-3C48B217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272" y="1813616"/>
            <a:ext cx="2381250" cy="1047750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DF76204F-BB46-DCDC-1BC5-5BDD8A8C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457" y="2452717"/>
            <a:ext cx="3701142" cy="37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27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6D00-2BAA-B78E-4BC6-38E457F3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2A6A-9792-0415-D51F-A02DCF3F5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area of a rectangle is A=</a:t>
            </a:r>
            <a:r>
              <a:rPr lang="en-US" dirty="0" err="1">
                <a:ea typeface="+mn-lt"/>
                <a:cs typeface="+mn-lt"/>
              </a:rPr>
              <a:t>length×width</a:t>
            </a:r>
            <a:r>
              <a:rPr lang="en-US" dirty="0">
                <a:ea typeface="+mn-lt"/>
                <a:cs typeface="+mn-lt"/>
              </a:rPr>
              <a:t>, so we could easily sum the areas of the rectangles. Would that give us a good approximation of the area under the curve? 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F89603C7-D959-44C0-75C2-2F30AD43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429" y="2873631"/>
            <a:ext cx="3744685" cy="381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9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7B4F-5258-42B9-A3E8-7DC48F2F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10C9E-BBFA-3580-BA44-8409AB357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70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879B-3851-0A4E-B69C-6BD1476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in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D5167-FD16-688A-8562-08AF55986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Calculus 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Probability</a:t>
            </a:r>
          </a:p>
          <a:p>
            <a:r>
              <a:rPr lang="en-US" dirty="0"/>
              <a:t>Linear Algebra </a:t>
            </a:r>
          </a:p>
        </p:txBody>
      </p:sp>
    </p:spTree>
    <p:extLst>
      <p:ext uri="{BB962C8B-B14F-4D97-AF65-F5344CB8AC3E}">
        <p14:creationId xmlns:p14="http://schemas.microsoft.com/office/powerpoint/2010/main" val="284850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7EF57-F640-268D-2E86-C4912F5D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Calculus?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3A01-7613-4FEF-D8CD-7B1943D8A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sz="2800" dirty="0">
                <a:latin typeface="Arial Nova"/>
                <a:ea typeface="+mn-lt"/>
                <a:cs typeface="+mn-lt"/>
              </a:rPr>
              <a:t>"Calculus is a branch of mathematics that involves the study of rates of change"</a:t>
            </a:r>
          </a:p>
          <a:p>
            <a:r>
              <a:rPr lang="en-US" sz="2800" dirty="0">
                <a:latin typeface="Arial Nova"/>
              </a:rPr>
              <a:t>It is derived from the word "Calculi" , which means pebbles. </a:t>
            </a:r>
          </a:p>
          <a:p>
            <a:r>
              <a:rPr lang="en-US" sz="2800" dirty="0">
                <a:latin typeface="Arial Nova"/>
              </a:rPr>
              <a:t>It is the tracking of small changes. </a:t>
            </a:r>
          </a:p>
        </p:txBody>
      </p:sp>
    </p:spTree>
    <p:extLst>
      <p:ext uri="{BB962C8B-B14F-4D97-AF65-F5344CB8AC3E}">
        <p14:creationId xmlns:p14="http://schemas.microsoft.com/office/powerpoint/2010/main" val="255015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4EFE-FC80-4B76-85B8-FB30A0CC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Calculus in Data Science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C20B-FD2E-913E-6336-DC887AFC4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Some of the concepts in Calculus are used to study changes and are applied in Machine learning algorithms. </a:t>
            </a:r>
          </a:p>
          <a:p>
            <a:r>
              <a:rPr lang="en-US" dirty="0"/>
              <a:t>Calculus concepts to be covered in this lecture:</a:t>
            </a:r>
          </a:p>
          <a:p>
            <a:pPr lvl="1"/>
            <a:r>
              <a:rPr lang="en-US" dirty="0">
                <a:ea typeface="+mn-lt"/>
                <a:cs typeface="+mn-lt"/>
              </a:rPr>
              <a:t>Number theory</a:t>
            </a:r>
          </a:p>
          <a:p>
            <a:pPr lvl="1"/>
            <a:r>
              <a:rPr lang="en-US" dirty="0">
                <a:ea typeface="+mn-lt"/>
                <a:cs typeface="+mn-lt"/>
              </a:rPr>
              <a:t>Equations, Functions</a:t>
            </a:r>
          </a:p>
          <a:p>
            <a:pPr lvl="1"/>
            <a:r>
              <a:rPr lang="en-US" dirty="0">
                <a:ea typeface="+mn-lt"/>
                <a:cs typeface="+mn-lt"/>
              </a:rPr>
              <a:t>Logarithm, exponential, polynomial functions, rational numbers.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Basic geometry and theorems, trigonometric identities.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Real and complex numbers and basic properties.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Series, sums, and inequalities.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Graphing and plotting, Cartesian and polar co-ordinate systems, conic sections.</a:t>
            </a:r>
            <a:endParaRPr lang="en-US" dirty="0"/>
          </a:p>
          <a:p>
            <a:pPr lvl="1"/>
            <a:r>
              <a:rPr lang="en-US" dirty="0"/>
              <a:t>Differentiation/ Integration 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5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5D1-2EB7-5299-1210-3FFD1973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Theory and Number Systems 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C68A-B829-9B12-159F-DECA493EB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Number Theory is the study of Number systems. We need Number systems we understand the numbers around us. </a:t>
            </a:r>
          </a:p>
          <a:p>
            <a:r>
              <a:rPr lang="en-US" dirty="0"/>
              <a:t>Number systems summary: </a:t>
            </a:r>
          </a:p>
          <a:p>
            <a:pPr lvl="1"/>
            <a:r>
              <a:rPr lang="en-US" dirty="0"/>
              <a:t>Natural Numbers (1,2,3,4,5...) [Only positive numbers are included]</a:t>
            </a:r>
          </a:p>
          <a:p>
            <a:pPr lvl="1"/>
            <a:r>
              <a:rPr lang="en-US" dirty="0"/>
              <a:t>Integers ( …-2,-1,0,1,2...) [ Positive and Negative natural numbers including 0]</a:t>
            </a:r>
          </a:p>
          <a:p>
            <a:pPr lvl="1"/>
            <a:r>
              <a:rPr lang="en-US" dirty="0"/>
              <a:t>Rational Numbers (p/q where q is not equal to 0, any number that can be expressed as a fraction</a:t>
            </a:r>
          </a:p>
          <a:p>
            <a:pPr lvl="1"/>
            <a:r>
              <a:rPr lang="en-US" dirty="0"/>
              <a:t>Irrational Numbers </a:t>
            </a:r>
          </a:p>
          <a:p>
            <a:pPr lvl="1"/>
            <a:r>
              <a:rPr lang="en-US" dirty="0">
                <a:ea typeface="+mn-lt"/>
                <a:cs typeface="+mn-lt"/>
              </a:rPr>
              <a:t>Irrational numbers cannot be expressed as a fraction. This includes the famous π, square roots of certain numbers. </a:t>
            </a:r>
          </a:p>
        </p:txBody>
      </p:sp>
    </p:spTree>
    <p:extLst>
      <p:ext uri="{BB962C8B-B14F-4D97-AF65-F5344CB8AC3E}">
        <p14:creationId xmlns:p14="http://schemas.microsoft.com/office/powerpoint/2010/main" val="268333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CB4B-0BDA-5264-3050-EB9567A4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4805C0-14CB-0C00-E6E3-FB84A481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176" y="1009596"/>
            <a:ext cx="6781206" cy="4509556"/>
          </a:xfrm>
        </p:spPr>
      </p:pic>
    </p:spTree>
    <p:extLst>
      <p:ext uri="{BB962C8B-B14F-4D97-AF65-F5344CB8AC3E}">
        <p14:creationId xmlns:p14="http://schemas.microsoft.com/office/powerpoint/2010/main" val="1342821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1063</Words>
  <Application>Microsoft Macintosh PowerPoint</Application>
  <PresentationFormat>Widescreen</PresentationFormat>
  <Paragraphs>112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Arial Nova</vt:lpstr>
      <vt:lpstr>Trebuchet MS</vt:lpstr>
      <vt:lpstr>Wingdings 3</vt:lpstr>
      <vt:lpstr>Facet</vt:lpstr>
      <vt:lpstr>Week 1: Calculus in Data Science </vt:lpstr>
      <vt:lpstr>PowerPoint Presentation</vt:lpstr>
      <vt:lpstr>The Data Science Process </vt:lpstr>
      <vt:lpstr>Recommended Books </vt:lpstr>
      <vt:lpstr>Mathematics in Data Science </vt:lpstr>
      <vt:lpstr>What is Calculus? </vt:lpstr>
      <vt:lpstr>Application of Calculus in Data Science </vt:lpstr>
      <vt:lpstr>Number Theory and Number Systems  </vt:lpstr>
      <vt:lpstr>PowerPoint Presentation</vt:lpstr>
      <vt:lpstr>Order of operations</vt:lpstr>
      <vt:lpstr>Order of Operations </vt:lpstr>
      <vt:lpstr>Order of Operations contd </vt:lpstr>
      <vt:lpstr>Functions </vt:lpstr>
      <vt:lpstr>Functions </vt:lpstr>
      <vt:lpstr>What are Functions used for in Data Science? </vt:lpstr>
      <vt:lpstr>Visualizing the Function</vt:lpstr>
      <vt:lpstr>Summations</vt:lpstr>
      <vt:lpstr>Exponents </vt:lpstr>
      <vt:lpstr>Rules of Exponent </vt:lpstr>
      <vt:lpstr>Logarithms </vt:lpstr>
      <vt:lpstr>Properties for exponents and logarithms</vt:lpstr>
      <vt:lpstr>Euler's number and natural logarithms</vt:lpstr>
      <vt:lpstr>Limits</vt:lpstr>
      <vt:lpstr>Laws of Limits </vt:lpstr>
      <vt:lpstr>L’Hopital’s Rule</vt:lpstr>
      <vt:lpstr>Example</vt:lpstr>
      <vt:lpstr>Example </vt:lpstr>
      <vt:lpstr>Derivatives </vt:lpstr>
      <vt:lpstr>Calculating Slope</vt:lpstr>
      <vt:lpstr>PowerPoint Presentation</vt:lpstr>
      <vt:lpstr>PowerPoint Presentation</vt:lpstr>
      <vt:lpstr>Partial Derivatives </vt:lpstr>
      <vt:lpstr>Calculating derivatives of x and y </vt:lpstr>
      <vt:lpstr>PowerPoint Presentation</vt:lpstr>
      <vt:lpstr>The Chain Rule </vt:lpstr>
      <vt:lpstr>The Chain rule </vt:lpstr>
      <vt:lpstr>The Chain rule </vt:lpstr>
      <vt:lpstr>Integrals </vt:lpstr>
      <vt:lpstr>PowerPoint Presentation</vt:lpstr>
      <vt:lpstr>PowerPoint Presentation</vt:lpstr>
      <vt:lpstr>What is the area between 0 and 1, as shaded in this case? </vt:lpstr>
      <vt:lpstr>PowerPoint Presentation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rabail qureshi</cp:lastModifiedBy>
  <cp:revision>422</cp:revision>
  <dcterms:created xsi:type="dcterms:W3CDTF">2022-06-16T09:17:54Z</dcterms:created>
  <dcterms:modified xsi:type="dcterms:W3CDTF">2023-09-21T11:05:15Z</dcterms:modified>
</cp:coreProperties>
</file>